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zluFyTw0jOO0H482DOmZIA4B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7AEDE6-9878-4555-9D02-F1BC5FA99646}">
  <a:tblStyle styleId="{E47AEDE6-9878-4555-9D02-F1BC5FA996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858608-32B3-47FE-987C-E6057615C25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1261CB-B293-4A5F-A3EA-92552106526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95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48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174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e294238d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33e294238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1852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e057882c2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33e057882c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899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e057882c2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3e057882c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89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057882c2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33e057882c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25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e057882c2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33e057882c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85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14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141d31430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5141d3143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167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547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1f69e5c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11f69e5ca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511f69e5ca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034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11f69e5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11f69e5c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511f69e5c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77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5339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e294238da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33e294238d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4628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11f69e5c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3511f69e5c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697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e2c74002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33e2c7400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9867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e2c74002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3e2c7400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5076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e2c74002c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33e2c74002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184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e2c74002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33e2c74002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108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1f69e5ca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3511f69e5c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60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37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ef9695f0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4ef9695f0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403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ef9695f0a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34ef9695f0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35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30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e057882c2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33e057882c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53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0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e294238d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33e294238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6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FBCDBF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18" name="Google Shape;18;p14" descr="A red sign with white tex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090771" cy="1042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/>
          <p:nvPr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  <a:ln w="10775" cap="flat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070568" y="1163788"/>
            <a:ext cx="1019556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cxnSp>
        <p:nvCxnSpPr>
          <p:cNvPr id="22" name="Google Shape;22;p15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nserted Picture">
  <p:cSld name="Content and Inserted Pictur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573994" y="1161288"/>
            <a:ext cx="347472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26" name="Google Shape;26;p17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>
            <a:spLocks noGrp="1"/>
          </p:cNvSpPr>
          <p:nvPr>
            <p:ph type="pic" idx="3"/>
          </p:nvPr>
        </p:nvSpPr>
        <p:spPr>
          <a:xfrm>
            <a:off x="4520046" y="1162050"/>
            <a:ext cx="6705670" cy="4845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34" name="Google Shape;34;p18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18"/>
          <p:cNvSpPr txBox="1">
            <a:spLocks noGrp="1"/>
          </p:cNvSpPr>
          <p:nvPr>
            <p:ph type="body" idx="5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>
            <a:spLocks noGrp="1"/>
          </p:cNvSpPr>
          <p:nvPr>
            <p:ph type="pic" idx="6"/>
          </p:nvPr>
        </p:nvSpPr>
        <p:spPr>
          <a:xfrm>
            <a:off x="520700" y="1090613"/>
            <a:ext cx="3225800" cy="48117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Graphic and Content">
  <p:cSld name="Two Graphic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873107" y="1143000"/>
            <a:ext cx="731520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45" name="Google Shape;45;p19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>
            <a:spLocks noGrp="1"/>
          </p:cNvSpPr>
          <p:nvPr>
            <p:ph type="pic" idx="3"/>
          </p:nvPr>
        </p:nvSpPr>
        <p:spPr>
          <a:xfrm>
            <a:off x="520999" y="1143000"/>
            <a:ext cx="315468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9"/>
          <p:cNvSpPr>
            <a:spLocks noGrp="1"/>
          </p:cNvSpPr>
          <p:nvPr>
            <p:ph type="pic" idx="4"/>
          </p:nvPr>
        </p:nvSpPr>
        <p:spPr>
          <a:xfrm>
            <a:off x="559099" y="3683000"/>
            <a:ext cx="315468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1" name="Google Shape;11;p13" descr="A red sign with white text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6327506"/>
            <a:ext cx="2081646" cy="53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  <a:ln w="10775" cap="flat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ctrTitle"/>
          </p:nvPr>
        </p:nvSpPr>
        <p:spPr>
          <a:xfrm>
            <a:off x="360175" y="1139525"/>
            <a:ext cx="83808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Development of an AI Agent for Research Paper Analysis and Question Answering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360175" y="2743987"/>
            <a:ext cx="8671283" cy="273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Roshini Talluru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Tushar Jayendra Mhatre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Rahul Kataram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Supervised By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Dr. Theodore Trafalis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Apr 30</a:t>
            </a:r>
            <a:r>
              <a:rPr lang="en-US" sz="2500" b="1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 2025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e294238da_0_23"/>
          <p:cNvSpPr txBox="1">
            <a:spLocks noGrp="1"/>
          </p:cNvSpPr>
          <p:nvPr>
            <p:ph type="body" idx="1"/>
          </p:nvPr>
        </p:nvSpPr>
        <p:spPr>
          <a:xfrm>
            <a:off x="521000" y="1404712"/>
            <a:ext cx="38505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Summaries are significantly shorter than original texts.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Goal: Focus on key takeaways, avoiding unnecessary details.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Result: Achieve concise and informative summaries.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33e294238da_0_23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33e294238da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026" y="1570887"/>
            <a:ext cx="5943600" cy="40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e057882c2_1_39"/>
          <p:cNvSpPr txBox="1">
            <a:spLocks noGrp="1"/>
          </p:cNvSpPr>
          <p:nvPr>
            <p:ph type="body" idx="5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Text Extraction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33e057882c2_1_39"/>
          <p:cNvSpPr txBox="1"/>
          <p:nvPr/>
        </p:nvSpPr>
        <p:spPr>
          <a:xfrm>
            <a:off x="365760" y="1073098"/>
            <a:ext cx="4280990" cy="527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Extracts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full-text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from PDFs using </a:t>
            </a:r>
            <a:r>
              <a:rPr lang="en-US" sz="2000" b="1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PyMuPDF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 Graphs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important structures like: Titles, Authors, References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Section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Headings (via font size, style, numbering)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extracted content into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dictionaries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efficient analysis.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no information loss while preserving document structure.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g33e057882c2_1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8300" y="1621000"/>
            <a:ext cx="6467300" cy="17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3e057882c2_1_39"/>
          <p:cNvPicPr preferRelativeResize="0"/>
          <p:nvPr/>
        </p:nvPicPr>
        <p:blipFill rotWithShape="1">
          <a:blip r:embed="rId4">
            <a:alphaModFix/>
          </a:blip>
          <a:srcRect r="-5374"/>
          <a:stretch/>
        </p:blipFill>
        <p:spPr>
          <a:xfrm>
            <a:off x="4758300" y="3882425"/>
            <a:ext cx="6818501" cy="22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3e057882c2_1_39"/>
          <p:cNvSpPr txBox="1"/>
          <p:nvPr/>
        </p:nvSpPr>
        <p:spPr>
          <a:xfrm>
            <a:off x="6614801" y="1052550"/>
            <a:ext cx="28767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Raw Data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g33e057882c2_1_39"/>
          <p:cNvSpPr txBox="1"/>
          <p:nvPr/>
        </p:nvSpPr>
        <p:spPr>
          <a:xfrm>
            <a:off x="6821825" y="339402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Labelled Structured Data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e057882c2_1_50"/>
          <p:cNvSpPr txBox="1">
            <a:spLocks noGrp="1"/>
          </p:cNvSpPr>
          <p:nvPr>
            <p:ph type="body" idx="5"/>
          </p:nvPr>
        </p:nvSpPr>
        <p:spPr>
          <a:xfrm>
            <a:off x="521000" y="340012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Hashing For Duplicate Removal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33e057882c2_1_50"/>
          <p:cNvSpPr txBox="1"/>
          <p:nvPr/>
        </p:nvSpPr>
        <p:spPr>
          <a:xfrm>
            <a:off x="521000" y="909675"/>
            <a:ext cx="3838800" cy="52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SHA-256 hashing ensures unique fingerprints for every PDF.</a:t>
            </a:r>
            <a:endParaRPr dirty="0"/>
          </a:p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duplicate documents from entering the database.</a:t>
            </a:r>
            <a:endParaRPr dirty="0"/>
          </a:p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advantages over: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MD5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CRC32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similarity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(which have higher collision risks).</a:t>
            </a:r>
            <a:endParaRPr dirty="0"/>
          </a:p>
          <a:p>
            <a:pPr marL="4826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Optimizes:</a:t>
            </a:r>
            <a:endParaRPr dirty="0"/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space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 speed</a:t>
            </a:r>
            <a:endParaRPr dirty="0"/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integrity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g33e057882c2_1_50"/>
          <p:cNvSpPr txBox="1"/>
          <p:nvPr/>
        </p:nvSpPr>
        <p:spPr>
          <a:xfrm>
            <a:off x="6614801" y="1052550"/>
            <a:ext cx="28767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ID’s of PDF Files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g33e057882c2_1_50"/>
          <p:cNvSpPr txBox="1"/>
          <p:nvPr/>
        </p:nvSpPr>
        <p:spPr>
          <a:xfrm>
            <a:off x="6614800" y="327577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 Flow Diagram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g33e057882c2_1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638" y="1507812"/>
            <a:ext cx="7379025" cy="175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3e057882c2_1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9675" y="3781525"/>
            <a:ext cx="7658849" cy="2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e057882c2_1_62"/>
          <p:cNvSpPr txBox="1">
            <a:spLocks noGrp="1"/>
          </p:cNvSpPr>
          <p:nvPr>
            <p:ph type="body" idx="5"/>
          </p:nvPr>
        </p:nvSpPr>
        <p:spPr>
          <a:xfrm>
            <a:off x="521000" y="337125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Chunking,Tokenization and Sentence Embeddings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33e057882c2_1_62"/>
          <p:cNvSpPr txBox="1"/>
          <p:nvPr/>
        </p:nvSpPr>
        <p:spPr>
          <a:xfrm>
            <a:off x="0" y="1140832"/>
            <a:ext cx="4950300" cy="5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 text into small chunks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Splits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chunks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subwords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better handling by LLMs.</a:t>
            </a:r>
            <a:endParaRPr dirty="0"/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Preserves semantic structure, especially useful for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texts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 Transformers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MiniLM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generate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semantic vectors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412750" marR="0" lvl="0" indent="-2857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each document into a set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semantically meaningful vectors for later search and retrieval.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3e057882c2_1_62"/>
          <p:cNvSpPr txBox="1"/>
          <p:nvPr/>
        </p:nvSpPr>
        <p:spPr>
          <a:xfrm>
            <a:off x="5968625" y="1052550"/>
            <a:ext cx="5565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Original, tokenized and  vectorized text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3e057882c2_1_62"/>
          <p:cNvSpPr txBox="1"/>
          <p:nvPr/>
        </p:nvSpPr>
        <p:spPr>
          <a:xfrm>
            <a:off x="6614800" y="327577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 for Whole PDF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g33e057882c2_1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300" y="1554375"/>
            <a:ext cx="7015551" cy="18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3e057882c2_1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300" y="3795451"/>
            <a:ext cx="6887749" cy="25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e057882c2_1_74"/>
          <p:cNvSpPr txBox="1">
            <a:spLocks noGrp="1"/>
          </p:cNvSpPr>
          <p:nvPr>
            <p:ph type="body" idx="5"/>
          </p:nvPr>
        </p:nvSpPr>
        <p:spPr>
          <a:xfrm>
            <a:off x="521000" y="348506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Vector Indexing–FAISS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g33e057882c2_1_74"/>
          <p:cNvSpPr txBox="1"/>
          <p:nvPr/>
        </p:nvSpPr>
        <p:spPr>
          <a:xfrm>
            <a:off x="521000" y="1097280"/>
            <a:ext cx="11138400" cy="506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 are indexed using: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Inverted File Index (IVF)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Navigable Small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World (HNSW) Graphs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 Advantages: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for high-dimensional data.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Multi-GPU support for large datasets.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Outperforms alternatives like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</a:t>
            </a: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g33e057882c2_1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050" y="1398756"/>
            <a:ext cx="4914472" cy="4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3e057882c2_1_74"/>
          <p:cNvSpPr txBox="1"/>
          <p:nvPr/>
        </p:nvSpPr>
        <p:spPr>
          <a:xfrm>
            <a:off x="5821900" y="1214460"/>
            <a:ext cx="3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 Workflow Diagram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body" idx="5"/>
          </p:nvPr>
        </p:nvSpPr>
        <p:spPr>
          <a:xfrm>
            <a:off x="226377" y="304297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RAG Workflow Diagram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323375" y="1235225"/>
            <a:ext cx="55209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Input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user submits a question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query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is embedded and matched against 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database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FAISS) to fetch the most relevant context or documents.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retrieved context is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combined with the original query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create a rich prompt.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uses the augmented prompt to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a response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both the query and the retrieved context.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418" y="1597875"/>
            <a:ext cx="5624483" cy="4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6929325" y="1073385"/>
            <a:ext cx="3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RAG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Diagram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141d31430_2_1"/>
          <p:cNvSpPr txBox="1">
            <a:spLocks noGrp="1"/>
          </p:cNvSpPr>
          <p:nvPr>
            <p:ph type="body" idx="5"/>
          </p:nvPr>
        </p:nvSpPr>
        <p:spPr>
          <a:xfrm>
            <a:off x="478956" y="2252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g35141d31430_2_1"/>
          <p:cNvSpPr txBox="1"/>
          <p:nvPr/>
        </p:nvSpPr>
        <p:spPr>
          <a:xfrm>
            <a:off x="561150" y="1897625"/>
            <a:ext cx="102117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74" name="Google Shape;174;g35141d31430_2_1"/>
          <p:cNvGraphicFramePr/>
          <p:nvPr>
            <p:extLst>
              <p:ext uri="{D42A27DB-BD31-4B8C-83A1-F6EECF244321}">
                <p14:modId xmlns:p14="http://schemas.microsoft.com/office/powerpoint/2010/main" val="2208821221"/>
              </p:ext>
            </p:extLst>
          </p:nvPr>
        </p:nvGraphicFramePr>
        <p:xfrm>
          <a:off x="364841" y="1365775"/>
          <a:ext cx="11280750" cy="5023443"/>
        </p:xfrm>
        <a:graphic>
          <a:graphicData uri="http://schemas.openxmlformats.org/drawingml/2006/table">
            <a:tbl>
              <a:tblPr>
                <a:noFill/>
                <a:tableStyleId>{E47AEDE6-9878-4555-9D02-F1BC5FA99646}</a:tableStyleId>
              </a:tblPr>
              <a:tblGrid>
                <a:gridCol w="1880125"/>
                <a:gridCol w="1880125"/>
                <a:gridCol w="1880125"/>
                <a:gridCol w="1880125"/>
                <a:gridCol w="1880125"/>
                <a:gridCol w="1880125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 (in Billions)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Size(in GB)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Possible Limitations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5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Llama 3.2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Lightweight and highly efficient for fast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Due to less size it may have limited knowledge depth for complex research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Llama 3.1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4.9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retrieval accuracy, strong multilingual capabilities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computational demand, requiring optimized inference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Mistral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Low-latency response generation for efficient AI interactions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reasoning depth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8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Qwen 2.5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Alibaba Cloud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4.7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AI-driven automation, structured reasoning, and document processing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fine-tuning for research document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DeepSeek-R1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DeepSeek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4.7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Optimized for retrieval-augmented reasoning and knowledge extraction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 fine-tuning and moderate GPU needed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Gemma 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DeepMind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8.1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Highly scalable, supports multimodal retrieval and reasoning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computational cost, challenging real-time deployment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0638" y="1057998"/>
            <a:ext cx="5428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 to download and run the model locally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Selected Evaluation Metrics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760825" y="1198600"/>
            <a:ext cx="105693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(Recall-Oriented Understudy for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Evaluation):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is a recall-based metric widely used for evaluating text summarization. It measures how much of the reference summary’s content is captured in the system-generated summary.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ROUGE-1 (unigram overlap), ROUGE-2 (bigram overlap) and ROUGE-L (longest common subsequence)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evaluates the quality of generated text by comparing the semantic similarity of each token in the candidate and reference texts using contextual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a pre-trained BERT model.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Summarization Time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to extract relevant content and generate summaries.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The lower the time the better real time usability.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Count: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models may improve accuracy but increase computational cost.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balance performance and efficiency considering available resources.</a:t>
            </a:r>
            <a:endParaRPr sz="20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11f69e5ca_0_46"/>
          <p:cNvSpPr txBox="1">
            <a:spLocks noGrp="1"/>
          </p:cNvSpPr>
          <p:nvPr>
            <p:ph type="body" idx="2"/>
          </p:nvPr>
        </p:nvSpPr>
        <p:spPr>
          <a:xfrm>
            <a:off x="521000" y="300243"/>
            <a:ext cx="10704600" cy="64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Prompt Engineering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7" name="Google Shape;187;g3511f69e5ca_0_46"/>
          <p:cNvGraphicFramePr/>
          <p:nvPr/>
        </p:nvGraphicFramePr>
        <p:xfrm>
          <a:off x="597125" y="1147175"/>
          <a:ext cx="10628475" cy="4485325"/>
        </p:xfrm>
        <a:graphic>
          <a:graphicData uri="http://schemas.openxmlformats.org/drawingml/2006/table">
            <a:tbl>
              <a:tblPr>
                <a:noFill/>
                <a:tableStyleId>{AC858608-32B3-47FE-987C-E6057615C25C}</a:tableStyleId>
              </a:tblPr>
              <a:tblGrid>
                <a:gridCol w="1560700"/>
                <a:gridCol w="9067775"/>
              </a:tblGrid>
              <a:tr h="580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Prompt Number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Prompt Text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3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 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prompt1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Summarize the following research paper:\n\n{text}\n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3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prompt2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Provide a brief summary of this research paper, covering its problem statement, methodology used, the main results and conclusions\n\nPaper: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\n{text}\n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4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prompt3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Analyze the following research paper:\n\n{text}\n\nPlease deliver:\n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 A simple breakdown of the abstract\n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 A one-sentence description of the methodology\n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 The key findings and their significance\n4. Any suggested future work\n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38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prompt4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Analyze the following research paper with its structured sections:\n\n{text}\n\n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Please provide:\n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 A detailed breakdown of the abstract in simple terms\n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 Provide the key references used in the paper along with their links and how they relate to the problem statement or solution\n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 Any existing solutions—if yes, what makes this project stand out and how it improves upon existing literature\n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 A concise summary of methodology or techniques used in brief\n5. Main results and conclusions and proposed future work\n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11f69e5ca_0_36"/>
          <p:cNvSpPr txBox="1">
            <a:spLocks noGrp="1"/>
          </p:cNvSpPr>
          <p:nvPr>
            <p:ph type="body" idx="1"/>
          </p:nvPr>
        </p:nvSpPr>
        <p:spPr>
          <a:xfrm>
            <a:off x="211194" y="1161438"/>
            <a:ext cx="3474600" cy="48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just" rtl="0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F1 between reference vs. generated summaries</a:t>
            </a:r>
            <a:b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for each of the 15 papers × 4 prompts × all models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3511f69e5ca_0_36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Prompt Engineering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g3511f69e5c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400" y="1018325"/>
            <a:ext cx="8121924" cy="4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body" idx="2"/>
          </p:nvPr>
        </p:nvSpPr>
        <p:spPr>
          <a:xfrm>
            <a:off x="441304" y="414051"/>
            <a:ext cx="10704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Problem Statement and Solution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body" idx="1"/>
          </p:nvPr>
        </p:nvSpPr>
        <p:spPr>
          <a:xfrm>
            <a:off x="441304" y="1072653"/>
            <a:ext cx="101955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Statement: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With the overwhelming volume of scientific research papers publishing daily, the contextual analysis is a major bottleneck for researchers.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Existing Solutions: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AI tools like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ChatPDF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SciSpace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ScholarAI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ExplainPaper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offer document querying and summarization.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Their major limitations: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1. Models deployed on cloud servers raise data privacy concerns.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2. Too computationally expensive to run on local systems.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Our Solution: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chatbot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that combines RAG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(Retrieval-Augmented Generation) for contextual Q&amp;A and FAISS for fast and semantically relevant document retrieval.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294238da_0_55"/>
          <p:cNvSpPr txBox="1">
            <a:spLocks noGrp="1"/>
          </p:cNvSpPr>
          <p:nvPr>
            <p:ph type="body" idx="2"/>
          </p:nvPr>
        </p:nvSpPr>
        <p:spPr>
          <a:xfrm>
            <a:off x="520999" y="424833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Results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33e294238da_0_55"/>
          <p:cNvSpPr txBox="1"/>
          <p:nvPr/>
        </p:nvSpPr>
        <p:spPr>
          <a:xfrm>
            <a:off x="471727" y="1040057"/>
            <a:ext cx="8496391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performance metrics across 15 papers for each model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g33e294238da_0_55"/>
          <p:cNvGraphicFramePr/>
          <p:nvPr/>
        </p:nvGraphicFramePr>
        <p:xfrm>
          <a:off x="521000" y="1837650"/>
          <a:ext cx="10382700" cy="4050260"/>
        </p:xfrm>
        <a:graphic>
          <a:graphicData uri="http://schemas.openxmlformats.org/drawingml/2006/table">
            <a:tbl>
              <a:tblPr>
                <a:noFill/>
                <a:tableStyleId>{9D1261CB-B293-4A5F-A3EA-925521065266}</a:tableStyleId>
              </a:tblPr>
              <a:tblGrid>
                <a:gridCol w="1752700"/>
                <a:gridCol w="1335400"/>
                <a:gridCol w="1335400"/>
                <a:gridCol w="1268625"/>
                <a:gridCol w="1385475"/>
                <a:gridCol w="1869550"/>
                <a:gridCol w="1435550"/>
              </a:tblGrid>
              <a:tr h="584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ROUGE-1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ROUGE-2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ROUGE-L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BERTScore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Summarization Time (sec)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Count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3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Deepseek-r1(8b)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0.2007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/>
                        <a:t>0.850337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46.1213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352.533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Gemma3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0.4127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0.20462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0.849782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47.632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Lamma_3.1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0.38824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0.14501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0.1974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0.846775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81.265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330.066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Lamma_3.2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0.4053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0.15148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0.2011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0.850242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48.5833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371.2666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Mistral_Summary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0.40865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0.15363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0.2034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0.851195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110.3953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370.0666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Qwen_2.5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0.1489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0.1980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0.848448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104.5426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362.533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11f69e5ca_0_2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line plots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3511f69e5c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5" y="1050375"/>
            <a:ext cx="10523424" cy="45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g3511f69e5c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75" y="5583775"/>
            <a:ext cx="10523424" cy="5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2c74002c_0_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line plots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33e2c74002c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600" y="1299400"/>
            <a:ext cx="10704602" cy="44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e2c74002c_1_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3e2c74002c_1_0"/>
          <p:cNvSpPr txBox="1"/>
          <p:nvPr/>
        </p:nvSpPr>
        <p:spPr>
          <a:xfrm>
            <a:off x="1208925" y="1115525"/>
            <a:ext cx="736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Average Summarization Time(sec)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g33e2c74002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75" y="1837450"/>
            <a:ext cx="8728400" cy="4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2c74002c_1_1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33e2c74002c_1_19"/>
          <p:cNvSpPr txBox="1"/>
          <p:nvPr/>
        </p:nvSpPr>
        <p:spPr>
          <a:xfrm>
            <a:off x="667050" y="1156900"/>
            <a:ext cx="6514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 test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difference observed only in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 &lt; 0.05).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&amp; BLEU scores showed no significant variation.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Confirms DeepSeek-R1, Llama 3.2, and Gemma 3 are efficient candidates.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33e2c74002c_1_19"/>
          <p:cNvSpPr txBox="1"/>
          <p:nvPr/>
        </p:nvSpPr>
        <p:spPr>
          <a:xfrm>
            <a:off x="667050" y="3977687"/>
            <a:ext cx="59928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Pairwise t-Test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DeepSeek-R1, Gemma 3, and Llama 3.2.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DeepSeek-R1 had the shortest processing time, but not statistically significant.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g33e2c74002c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250" y="1369525"/>
            <a:ext cx="4044350" cy="2188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</p:pic>
      <p:pic>
        <p:nvPicPr>
          <p:cNvPr id="231" name="Google Shape;231;g33e2c74002c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250" y="4073175"/>
            <a:ext cx="4044350" cy="14506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e2c74002c_3_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g33e2c74002c_3_0"/>
          <p:cNvSpPr txBox="1"/>
          <p:nvPr/>
        </p:nvSpPr>
        <p:spPr>
          <a:xfrm>
            <a:off x="614924" y="1240275"/>
            <a:ext cx="10610700" cy="36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Size Consideration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3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12 GB (High resource demand)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DeepSeek-R1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4.7 GB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 3.2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2.0 GB (Lightweight and fast)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8100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is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preferred due to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balance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speed, efficiency, and system compatibility.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11f69e5ca_0_6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RAG Response Evaluation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3511f69e5c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525" y="1179125"/>
            <a:ext cx="6058750" cy="29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511f69e5ca_0_60"/>
          <p:cNvSpPr txBox="1"/>
          <p:nvPr/>
        </p:nvSpPr>
        <p:spPr>
          <a:xfrm>
            <a:off x="111725" y="1179125"/>
            <a:ext cx="53622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225 total questions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15 per paper × 15 papers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are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strictly factual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“What dataset was used in the experiment?”)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drafted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one-line reference answers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each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focuses on the model’s ability to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 / 225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questions answered acceptably →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87.5 %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Llama 3.2’s strong factual retrieval capability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3511f69e5c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225" y="4323062"/>
            <a:ext cx="6026050" cy="19029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>
            <a:spLocks noGrp="1"/>
          </p:cNvSpPr>
          <p:nvPr>
            <p:ph type="body" idx="1"/>
          </p:nvPr>
        </p:nvSpPr>
        <p:spPr>
          <a:xfrm>
            <a:off x="373625" y="1178250"/>
            <a:ext cx="10500300" cy="4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&amp; efficient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system using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LLMs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deployable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ensures full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Validated with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metrics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automation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productivity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Fine tune the LLM’s using domain-specific datasets for improved contextual understanding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Enhancements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user interface will be upgraded to support multi-query history and citation-aware highlighting.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Improvements: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Extraction and graphical processing.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2"/>
          <p:cNvSpPr txBox="1">
            <a:spLocks noGrp="1"/>
          </p:cNvSpPr>
          <p:nvPr>
            <p:ph type="body" idx="2"/>
          </p:nvPr>
        </p:nvSpPr>
        <p:spPr>
          <a:xfrm>
            <a:off x="521000" y="235471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Conclusion and Future Scope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ef9695f0a_1_8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User Interface </a:t>
            </a:r>
            <a:endParaRPr/>
          </a:p>
        </p:txBody>
      </p:sp>
      <p:pic>
        <p:nvPicPr>
          <p:cNvPr id="66" name="Google Shape;66;g34ef9695f0a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18" y="1889956"/>
            <a:ext cx="4729426" cy="36836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4ef9695f0a_1_8"/>
          <p:cNvSpPr txBox="1"/>
          <p:nvPr/>
        </p:nvSpPr>
        <p:spPr>
          <a:xfrm>
            <a:off x="1512577" y="1307951"/>
            <a:ext cx="33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U.I.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on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Streamlit</a:t>
            </a:r>
            <a:endParaRPr/>
          </a:p>
        </p:txBody>
      </p:sp>
      <p:pic>
        <p:nvPicPr>
          <p:cNvPr id="68" name="Google Shape;68;g34ef9695f0a_1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357" y="1889956"/>
            <a:ext cx="5217104" cy="3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4ef9695f0a_1_8"/>
          <p:cNvSpPr txBox="1"/>
          <p:nvPr/>
        </p:nvSpPr>
        <p:spPr>
          <a:xfrm>
            <a:off x="6721934" y="1307951"/>
            <a:ext cx="351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Summary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f9695f0a_1_16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User Interface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g34ef9695f0a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034" y="1752234"/>
            <a:ext cx="6438940" cy="64477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4ef9695f0a_1_16"/>
          <p:cNvSpPr txBox="1"/>
          <p:nvPr/>
        </p:nvSpPr>
        <p:spPr>
          <a:xfrm>
            <a:off x="1750034" y="1269932"/>
            <a:ext cx="13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Input</a:t>
            </a:r>
            <a:endParaRPr/>
          </a:p>
        </p:txBody>
      </p:sp>
      <p:pic>
        <p:nvPicPr>
          <p:cNvPr id="77" name="Google Shape;77;g34ef9695f0a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0034" y="2770228"/>
            <a:ext cx="7772401" cy="326866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4ef9695f0a_1_16"/>
          <p:cNvSpPr txBox="1"/>
          <p:nvPr/>
        </p:nvSpPr>
        <p:spPr>
          <a:xfrm>
            <a:off x="1750034" y="2400228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Response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System Flowchart</a:t>
            </a:r>
            <a:endParaRPr/>
          </a:p>
        </p:txBody>
      </p:sp>
      <p:pic>
        <p:nvPicPr>
          <p:cNvPr id="85" name="Google Shape;85;p20" descr="A diagram of a system flow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847"/>
          <a:stretch/>
        </p:blipFill>
        <p:spPr>
          <a:xfrm>
            <a:off x="521001" y="1140984"/>
            <a:ext cx="10704714" cy="49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body" idx="1"/>
          </p:nvPr>
        </p:nvSpPr>
        <p:spPr>
          <a:xfrm>
            <a:off x="521000" y="1066826"/>
            <a:ext cx="10155147" cy="579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15 research paper PDFs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Sources: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 (Machine Learning, CS)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PubMed (Biomedical)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(Multidisciplinary Science)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Domains: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Ensures robustness in retrieval/summarization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Extracted: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content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Metadata (titles, authors, references)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summaries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2"/>
          </p:nvPr>
        </p:nvSpPr>
        <p:spPr>
          <a:xfrm>
            <a:off x="521000" y="422049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Ingestion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e057882c2_4_0"/>
          <p:cNvSpPr txBox="1">
            <a:spLocks noGrp="1"/>
          </p:cNvSpPr>
          <p:nvPr>
            <p:ph type="body" idx="2"/>
          </p:nvPr>
        </p:nvSpPr>
        <p:spPr>
          <a:xfrm>
            <a:off x="540664" y="368050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Dataset Preview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g33e057882c2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625" y="1012750"/>
            <a:ext cx="9824001" cy="53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body" idx="1"/>
          </p:nvPr>
        </p:nvSpPr>
        <p:spPr>
          <a:xfrm>
            <a:off x="573993" y="1161288"/>
            <a:ext cx="3722703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selected PDFs vary widely in: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Length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Page count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Word density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Goal: Study how these factors influence parsing 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2"/>
          </p:nvPr>
        </p:nvSpPr>
        <p:spPr>
          <a:xfrm>
            <a:off x="573994" y="341417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6696" y="1062663"/>
            <a:ext cx="6691167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6696" y="3768300"/>
            <a:ext cx="6691167" cy="24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e294238da_0_10"/>
          <p:cNvSpPr txBox="1">
            <a:spLocks noGrp="1"/>
          </p:cNvSpPr>
          <p:nvPr>
            <p:ph type="body" idx="1"/>
          </p:nvPr>
        </p:nvSpPr>
        <p:spPr>
          <a:xfrm>
            <a:off x="574002" y="1047650"/>
            <a:ext cx="5521998" cy="524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Investigates trade-offs between file size and average words per page.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Helps to understand document efficiency and potential processing challenges.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High word density → longer parsing time.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File size alone doesn't directly impact parsing efficiency.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3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Paper 15 (3.5 MB) vs. Paper 1 (700 KB) have similar parsing times.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3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Paper 15 parses faster than Paper 14 despite being larger.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33e294238da_0_10"/>
          <p:cNvSpPr txBox="1">
            <a:spLocks noGrp="1"/>
          </p:cNvSpPr>
          <p:nvPr>
            <p:ph type="body" idx="2"/>
          </p:nvPr>
        </p:nvSpPr>
        <p:spPr>
          <a:xfrm>
            <a:off x="574002" y="249517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g33e294238da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450" y="1234707"/>
            <a:ext cx="5636600" cy="2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3e294238da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450" y="4075298"/>
            <a:ext cx="5636600" cy="205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1184</Words>
  <Application>Microsoft Office PowerPoint</Application>
  <PresentationFormat>Widescreen</PresentationFormat>
  <Paragraphs>264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Corbel</vt:lpstr>
      <vt:lpstr>Arial</vt:lpstr>
      <vt:lpstr>Noto Sans Symbols</vt:lpstr>
      <vt:lpstr>Calibri</vt:lpstr>
      <vt:lpstr>Times New Roman</vt:lpstr>
      <vt:lpstr>Frame</vt:lpstr>
      <vt:lpstr>Development of an AI Agent for Research Paper Analysis and Question Answering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AI Agent for Research Paper Analysis and Question Answering</dc:title>
  <dc:creator>Matthew Beattie</dc:creator>
  <cp:lastModifiedBy>Chaitanya Sai</cp:lastModifiedBy>
  <cp:revision>12</cp:revision>
  <dcterms:created xsi:type="dcterms:W3CDTF">2021-03-06T21:40:40Z</dcterms:created>
  <dcterms:modified xsi:type="dcterms:W3CDTF">2025-04-30T05:19:33Z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https://d.docs.live.net/41d509ce3db0a387/Visualization Class/Lesson 8/Lesson 8.pptx</vt:lpwstr>
  </property>
</Properties>
</file>